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214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65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11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9012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4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2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24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8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980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2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52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2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3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093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3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7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54996E-BBB5-43A2-83D5-AFE63C3A88EB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D5CD9B-3051-4748-999E-8EF83C73F4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877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آفات خزن عملي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المحاضرة العاشرة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4980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73457"/>
            <a:ext cx="9601196" cy="5002411"/>
          </a:xfrm>
        </p:spPr>
        <p:txBody>
          <a:bodyPr>
            <a:normAutofit fontScale="85000" lnSpcReduction="20000"/>
          </a:bodyPr>
          <a:lstStyle/>
          <a:p>
            <a:r>
              <a:rPr lang="ar-IQ" b="1" dirty="0"/>
              <a:t>السموم و التسممات الفطرية </a:t>
            </a:r>
            <a:r>
              <a:rPr lang="en-US" b="1" dirty="0" err="1"/>
              <a:t>Mycotoxins</a:t>
            </a:r>
            <a:r>
              <a:rPr lang="en-US" b="1" dirty="0"/>
              <a:t> and </a:t>
            </a:r>
            <a:r>
              <a:rPr lang="en-US" b="1" dirty="0" err="1"/>
              <a:t>mycotoxicosis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الاسم </a:t>
            </a:r>
            <a:r>
              <a:rPr lang="ar-SA" dirty="0"/>
              <a:t>مشتق من مقطعين يونانيين هما الفطر </a:t>
            </a:r>
            <a:r>
              <a:rPr lang="en-US" dirty="0" err="1"/>
              <a:t>mykes</a:t>
            </a:r>
            <a:r>
              <a:rPr lang="ar-SA" dirty="0"/>
              <a:t> والسم  </a:t>
            </a:r>
            <a:r>
              <a:rPr lang="en-US" dirty="0" err="1"/>
              <a:t>toikon</a:t>
            </a:r>
            <a:r>
              <a:rPr lang="en-US" dirty="0"/>
              <a:t> </a:t>
            </a:r>
            <a:r>
              <a:rPr lang="ar-IQ" dirty="0"/>
              <a:t>, و </a:t>
            </a:r>
            <a:r>
              <a:rPr lang="ar-SA" dirty="0"/>
              <a:t>تعني السموم التي تفرزها الفطريات كنواتج ايض ثانوي للفطريات السامة </a:t>
            </a:r>
            <a:r>
              <a:rPr lang="ar-IQ" dirty="0"/>
              <a:t>, </a:t>
            </a:r>
            <a:r>
              <a:rPr lang="ar-SA" dirty="0"/>
              <a:t>تؤدي الى تغيرات مرضية او فسيولوجية للنباتات والحيوان والإنسان</a:t>
            </a:r>
            <a:r>
              <a:rPr lang="ar-IQ" dirty="0"/>
              <a:t>. </a:t>
            </a:r>
            <a:endParaRPr lang="en-US" dirty="0"/>
          </a:p>
          <a:p>
            <a:r>
              <a:rPr lang="ar-IQ" b="1" dirty="0"/>
              <a:t>نواتج الأيض الثانوية 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تقسم نواتج الأيض الثانوية الى ثلاث أقسام هي </a:t>
            </a:r>
            <a:endParaRPr lang="en-US" dirty="0"/>
          </a:p>
          <a:p>
            <a:pPr lvl="0"/>
            <a:r>
              <a:rPr lang="ar-IQ" b="1" dirty="0"/>
              <a:t>السموم الفطرية</a:t>
            </a:r>
            <a:endParaRPr lang="en-US" dirty="0"/>
          </a:p>
          <a:p>
            <a:r>
              <a:rPr lang="ar-IQ" dirty="0"/>
              <a:t>    نواتج الأيض الثانوية للفطريات مركبات نشطة يولوجيا  بالإضافة </a:t>
            </a:r>
            <a:r>
              <a:rPr lang="ar-SA" dirty="0"/>
              <a:t>إلى أنها سموم غير أنتيجينية بمعنى خلو تركيبها الجزيئى من المكونات التى تدفع الجسم الحى لتكوين أجسام مضادة لها ، وأغلبها سام للإنسان والحيوان والنبات والكائنات الحية الدقيقة</a:t>
            </a:r>
            <a:r>
              <a:rPr lang="ar-SA" b="1" dirty="0"/>
              <a:t> </a:t>
            </a:r>
            <a:r>
              <a:rPr lang="ar-IQ" dirty="0"/>
              <a:t>.</a:t>
            </a:r>
            <a:endParaRPr lang="en-US" dirty="0"/>
          </a:p>
          <a:p>
            <a:pPr lvl="0"/>
            <a:r>
              <a:rPr lang="ar-IQ" dirty="0"/>
              <a:t>الهرمونات النباتية </a:t>
            </a:r>
            <a:endParaRPr lang="en-US" dirty="0"/>
          </a:p>
          <a:p>
            <a:pPr lvl="0"/>
            <a:r>
              <a:rPr lang="ar-IQ" dirty="0"/>
              <a:t>المضادات الحياتية </a:t>
            </a:r>
            <a:endParaRPr lang="en-US" dirty="0"/>
          </a:p>
          <a:p>
            <a:r>
              <a:rPr lang="ar-IQ" b="1" dirty="0"/>
              <a:t>أنواع السموم الفطرية</a:t>
            </a:r>
            <a:endParaRPr lang="en-US" dirty="0"/>
          </a:p>
          <a:p>
            <a:pPr lvl="0"/>
            <a:r>
              <a:rPr lang="ar-IQ" b="1" dirty="0"/>
              <a:t>سموم تنتج من الفطريات المجهرية</a:t>
            </a:r>
            <a:endParaRPr lang="en-US" dirty="0"/>
          </a:p>
          <a:p>
            <a:pPr lvl="0"/>
            <a:r>
              <a:rPr lang="ar-IQ" b="1" dirty="0"/>
              <a:t>سموم تنتج من الفطريات اللحمية 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6652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36979"/>
            <a:ext cx="9601196" cy="5138889"/>
          </a:xfrm>
        </p:spPr>
        <p:txBody>
          <a:bodyPr>
            <a:normAutofit lnSpcReduction="10000"/>
          </a:bodyPr>
          <a:lstStyle/>
          <a:p>
            <a:r>
              <a:rPr lang="ar-IQ" dirty="0"/>
              <a:t>إن أحد أهم</a:t>
            </a:r>
            <a:r>
              <a:rPr lang="ar-IQ" b="1" dirty="0"/>
              <a:t> </a:t>
            </a:r>
            <a:r>
              <a:rPr lang="ar-IQ" dirty="0"/>
              <a:t>التأثيرات لتعفنات</a:t>
            </a:r>
            <a:r>
              <a:rPr lang="ar-IQ" b="1" dirty="0"/>
              <a:t> </a:t>
            </a:r>
            <a:r>
              <a:rPr lang="ar-IQ" dirty="0"/>
              <a:t>ما بعد الحصاد في الثمار و الخضروات و خصوصا" تلف الحبوب و العلف بواسطة الفطريات هو إحداث التسممات الفطرية , أى أمراض الحيوانات و الإنسان التي تتسبب عن إستهلاك الأعلاف و الأغذية المصابة بالفطريات التي تنتج مواد سامة تدعى السموم الفطرية </a:t>
            </a:r>
            <a:r>
              <a:rPr lang="en-US" dirty="0" err="1"/>
              <a:t>Mycotoxins</a:t>
            </a:r>
            <a:r>
              <a:rPr lang="ar-IQ" dirty="0"/>
              <a:t> , فبعض السموم تنتج من فطريات واسعة الإنتشار أو الشائعة مثل </a:t>
            </a:r>
            <a:r>
              <a:rPr lang="en-US" i="1" dirty="0" err="1"/>
              <a:t>Aspergillus</a:t>
            </a:r>
            <a:r>
              <a:rPr lang="ar-IQ" dirty="0"/>
              <a:t> و </a:t>
            </a:r>
            <a:r>
              <a:rPr lang="en-US" i="1" dirty="0" err="1"/>
              <a:t>Fusarium</a:t>
            </a:r>
            <a:r>
              <a:rPr lang="ar-IQ" dirty="0"/>
              <a:t> و  </a:t>
            </a:r>
            <a:r>
              <a:rPr lang="en-US" i="1" dirty="0" err="1"/>
              <a:t>Penicillium</a:t>
            </a:r>
            <a:r>
              <a:rPr lang="ar-IQ" dirty="0"/>
              <a:t> تؤدي الى حالة المرض الشديد و الموت . و ينتج </a:t>
            </a:r>
            <a:r>
              <a:rPr lang="en-US" i="1" dirty="0" err="1"/>
              <a:t>Aspergillus</a:t>
            </a:r>
            <a:r>
              <a:rPr lang="ar-IQ" dirty="0"/>
              <a:t> و </a:t>
            </a:r>
            <a:r>
              <a:rPr lang="en-US" i="1" dirty="0" err="1"/>
              <a:t>Penicillium</a:t>
            </a:r>
            <a:r>
              <a:rPr lang="ar-IQ" dirty="0"/>
              <a:t> السموم في المخزن على الرغم من حدوث الإصابة في الحقل أما الفطر </a:t>
            </a:r>
            <a:r>
              <a:rPr lang="en-US" i="1" dirty="0" err="1"/>
              <a:t>Fusarium</a:t>
            </a:r>
            <a:r>
              <a:rPr lang="en-US" dirty="0"/>
              <a:t> </a:t>
            </a:r>
            <a:r>
              <a:rPr lang="ar-IQ" dirty="0"/>
              <a:t>ينتج سمومه على الذرة و الحبوب الأخرى في الحقل أو بعد الخزن .</a:t>
            </a:r>
            <a:endParaRPr lang="en-US" dirty="0"/>
          </a:p>
          <a:p>
            <a:r>
              <a:rPr lang="ar-IQ" dirty="0"/>
              <a:t>تختلف السموم الفطرية عن بعضها البعض في : </a:t>
            </a:r>
            <a:endParaRPr lang="en-US" dirty="0"/>
          </a:p>
          <a:p>
            <a:pPr lvl="0"/>
            <a:r>
              <a:rPr lang="ar-IQ" dirty="0"/>
              <a:t>صيغتعها الكيميائية .</a:t>
            </a:r>
            <a:endParaRPr lang="en-US" dirty="0"/>
          </a:p>
          <a:p>
            <a:pPr lvl="0"/>
            <a:r>
              <a:rPr lang="ar-IQ" dirty="0"/>
              <a:t>المنتجات التي تتكون فيها .</a:t>
            </a:r>
            <a:endParaRPr lang="en-US" dirty="0"/>
          </a:p>
          <a:p>
            <a:pPr lvl="0"/>
            <a:r>
              <a:rPr lang="ar-IQ" dirty="0"/>
              <a:t>الظروف التي تنتج فيها .</a:t>
            </a:r>
            <a:endParaRPr lang="en-US" dirty="0"/>
          </a:p>
          <a:p>
            <a:r>
              <a:rPr lang="ar-IQ" dirty="0"/>
              <a:t>درجة سميتها و تأثيرها على الإنسان و الحيوان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1569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91570"/>
            <a:ext cx="9601196" cy="5084298"/>
          </a:xfrm>
        </p:spPr>
        <p:txBody>
          <a:bodyPr>
            <a:normAutofit fontScale="92500" lnSpcReduction="20000"/>
          </a:bodyPr>
          <a:lstStyle/>
          <a:p>
            <a:r>
              <a:rPr lang="ar-IQ" b="1"/>
              <a:t>العوامل البيئية المؤثرة في إنتاج السموم </a:t>
            </a:r>
            <a:endParaRPr lang="en-US"/>
          </a:p>
          <a:p>
            <a:pPr lvl="0"/>
            <a:r>
              <a:rPr lang="ar-IQ"/>
              <a:t>الإصابات الحشرية .</a:t>
            </a:r>
            <a:endParaRPr lang="en-US"/>
          </a:p>
          <a:p>
            <a:pPr lvl="0"/>
            <a:r>
              <a:rPr lang="ar-IQ"/>
              <a:t>الأضرار الميكانيكية الناجمة عن العمليات الزراعية .</a:t>
            </a:r>
            <a:endParaRPr lang="en-US"/>
          </a:p>
          <a:p>
            <a:pPr lvl="0"/>
            <a:r>
              <a:rPr lang="ar-IQ"/>
              <a:t>إرتفاع الرطوبة النسبية البيئية .</a:t>
            </a:r>
            <a:endParaRPr lang="en-US"/>
          </a:p>
          <a:p>
            <a:pPr lvl="0"/>
            <a:r>
              <a:rPr lang="ar-IQ"/>
              <a:t>نقص العناصر المعدنية في التربة .</a:t>
            </a:r>
            <a:endParaRPr lang="en-US"/>
          </a:p>
          <a:p>
            <a:r>
              <a:rPr lang="ar-IQ"/>
              <a:t>إضافة الى إن إنتاج السموم يعتمد على </a:t>
            </a:r>
            <a:endParaRPr lang="en-US"/>
          </a:p>
          <a:p>
            <a:pPr lvl="0"/>
            <a:r>
              <a:rPr lang="ar-IQ"/>
              <a:t>مستوى الرطوبة .</a:t>
            </a:r>
            <a:endParaRPr lang="en-US"/>
          </a:p>
          <a:p>
            <a:pPr lvl="0"/>
            <a:r>
              <a:rPr lang="ar-IQ"/>
              <a:t>درجة الحرارة .</a:t>
            </a:r>
            <a:endParaRPr lang="en-US"/>
          </a:p>
          <a:p>
            <a:pPr lvl="0"/>
            <a:r>
              <a:rPr lang="ar-IQ"/>
              <a:t>سرعة تجفيف المحصول .</a:t>
            </a:r>
            <a:endParaRPr lang="en-US"/>
          </a:p>
          <a:p>
            <a:pPr lvl="0"/>
            <a:r>
              <a:rPr lang="ar-IQ"/>
              <a:t>الرطوبة النسبية تصل الى 70% بشكل عام  و تختلف بإختلاف الفطر المنتج للسم .</a:t>
            </a:r>
            <a:endParaRPr lang="en-US"/>
          </a:p>
          <a:p>
            <a:pPr lvl="0"/>
            <a:r>
              <a:rPr lang="ar-IQ"/>
              <a:t>تلوث المحصول بأبواغ الفطريات المنتشرة في البيئة .</a:t>
            </a:r>
            <a:endParaRPr lang="en-US"/>
          </a:p>
          <a:p>
            <a:pPr lvl="0"/>
            <a:r>
              <a:rPr lang="en-US"/>
              <a:t>pH</a:t>
            </a:r>
            <a:r>
              <a:rPr lang="ar-IQ"/>
              <a:t> معتدل و اوكسيجين متوفر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9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77922"/>
            <a:ext cx="9601196" cy="5097946"/>
          </a:xfrm>
        </p:spPr>
        <p:txBody>
          <a:bodyPr>
            <a:normAutofit lnSpcReduction="10000"/>
          </a:bodyPr>
          <a:lstStyle/>
          <a:p>
            <a:r>
              <a:rPr lang="ar-IQ" b="1"/>
              <a:t>أهم السموم الفطرية </a:t>
            </a:r>
            <a:endParaRPr lang="en-US"/>
          </a:p>
          <a:p>
            <a:pPr lvl="0"/>
            <a:r>
              <a:rPr lang="ar-IQ" b="1"/>
              <a:t>الأفلاتوكسين </a:t>
            </a:r>
            <a:r>
              <a:rPr lang="en-US" b="1"/>
              <a:t>Aflatoxin</a:t>
            </a:r>
            <a:endParaRPr lang="en-US"/>
          </a:p>
          <a:p>
            <a:r>
              <a:rPr lang="ar-IQ"/>
              <a:t>    ينتج من قبل الفطر </a:t>
            </a:r>
            <a:r>
              <a:rPr lang="en-US" i="1"/>
              <a:t>A. flavus</a:t>
            </a:r>
            <a:r>
              <a:rPr lang="ar-IQ"/>
              <a:t> و انواع أخرى من الفطر </a:t>
            </a:r>
            <a:r>
              <a:rPr lang="en-US" i="1"/>
              <a:t>Aspergillus</a:t>
            </a:r>
            <a:r>
              <a:rPr lang="ar-IQ"/>
              <a:t> و يتكون الأفلاتوكسين في حبوب النجيليات و معظم البقوليات لكنه يصل الى تراكيز واطئة حوالي 50 جزء بالمليون (</a:t>
            </a:r>
            <a:r>
              <a:rPr lang="en-US"/>
              <a:t>ppm</a:t>
            </a:r>
            <a:r>
              <a:rPr lang="ar-IQ"/>
              <a:t>) و ربما غير سامة أما في الفول السوداني و بذور القطن و الجوز البرازيلي و جوز الهند المجفف فإن الأفلاتوكسين ينتج بتراكيز عالية ما يساوي 100 جزء بالمليون أو اكثر مما يسبب تسممات . </a:t>
            </a:r>
            <a:endParaRPr lang="en-US"/>
          </a:p>
          <a:p>
            <a:r>
              <a:rPr lang="ar-IQ"/>
              <a:t>    يطلق عادة إسم سموم الأفلا على أربعة مركبات رئيسية هي </a:t>
            </a:r>
            <a:r>
              <a:rPr lang="en-US"/>
              <a:t>G</a:t>
            </a:r>
            <a:r>
              <a:rPr lang="en-US" baseline="-25000"/>
              <a:t>1</a:t>
            </a:r>
            <a:r>
              <a:rPr lang="ar-IQ"/>
              <a:t> و </a:t>
            </a:r>
            <a:r>
              <a:rPr lang="en-US"/>
              <a:t>G</a:t>
            </a:r>
            <a:r>
              <a:rPr lang="en-US" baseline="-25000"/>
              <a:t>2</a:t>
            </a:r>
            <a:r>
              <a:rPr lang="ar-IQ"/>
              <a:t> و </a:t>
            </a:r>
            <a:r>
              <a:rPr lang="en-US"/>
              <a:t>B</a:t>
            </a:r>
            <a:r>
              <a:rPr lang="en-US" baseline="-25000"/>
              <a:t>1</a:t>
            </a:r>
            <a:r>
              <a:rPr lang="ar-IQ"/>
              <a:t> و </a:t>
            </a:r>
            <a:r>
              <a:rPr lang="en-US"/>
              <a:t>B</a:t>
            </a:r>
            <a:r>
              <a:rPr lang="en-US" baseline="-25000"/>
              <a:t>2</a:t>
            </a:r>
            <a:r>
              <a:rPr lang="ar-IQ"/>
              <a:t> , تحدث طبيعيا" في المنتجات النباتية لتلوثها بالفطريات </a:t>
            </a:r>
            <a:r>
              <a:rPr lang="en-US" i="1"/>
              <a:t>Aspergillus</a:t>
            </a:r>
            <a:r>
              <a:rPr lang="ar-IQ"/>
              <a:t> و أهمها </a:t>
            </a:r>
            <a:r>
              <a:rPr lang="en-US"/>
              <a:t>B</a:t>
            </a:r>
            <a:r>
              <a:rPr lang="en-US" baseline="-25000"/>
              <a:t>1</a:t>
            </a:r>
            <a:r>
              <a:rPr lang="ar-IQ"/>
              <a:t> إذ يكون تراكيزه عالية و يليه </a:t>
            </a:r>
            <a:r>
              <a:rPr lang="en-US"/>
              <a:t>G</a:t>
            </a:r>
            <a:r>
              <a:rPr lang="en-US" baseline="-25000"/>
              <a:t>1</a:t>
            </a:r>
            <a:r>
              <a:rPr lang="ar-IQ"/>
              <a:t> أما </a:t>
            </a:r>
            <a:r>
              <a:rPr lang="en-US"/>
              <a:t>G</a:t>
            </a:r>
            <a:r>
              <a:rPr lang="en-US" baseline="-25000"/>
              <a:t>2</a:t>
            </a:r>
            <a:r>
              <a:rPr lang="ar-IQ"/>
              <a:t> و </a:t>
            </a:r>
            <a:r>
              <a:rPr lang="en-US"/>
              <a:t>B</a:t>
            </a:r>
            <a:r>
              <a:rPr lang="en-US" baseline="-25000"/>
              <a:t>2</a:t>
            </a:r>
            <a:r>
              <a:rPr lang="ar-IQ"/>
              <a:t> يوجدان بتراكيز أوطأ . تتأثر كمية السم المنتج بكمية العناصر الغذائية المتوفرة في الوسط الذي ينمو فيه الفطر . الحيوانات الزراعية تستهلك أعلاف الملوثة بسموم الأفلا نوع </a:t>
            </a:r>
            <a:r>
              <a:rPr lang="en-US"/>
              <a:t>B</a:t>
            </a:r>
            <a:r>
              <a:rPr lang="en-US" baseline="-25000"/>
              <a:t>1</a:t>
            </a:r>
            <a:r>
              <a:rPr lang="ar-IQ"/>
              <a:t> و </a:t>
            </a:r>
            <a:r>
              <a:rPr lang="en-US"/>
              <a:t>B</a:t>
            </a:r>
            <a:r>
              <a:rPr lang="en-US" baseline="-25000"/>
              <a:t>2</a:t>
            </a:r>
            <a:r>
              <a:rPr lang="ar-IQ"/>
              <a:t> تفرز السم الفطري </a:t>
            </a:r>
            <a:r>
              <a:rPr lang="en-US"/>
              <a:t>M</a:t>
            </a:r>
            <a:r>
              <a:rPr lang="en-US" baseline="-25000"/>
              <a:t>1</a:t>
            </a:r>
            <a:r>
              <a:rPr lang="ar-IQ"/>
              <a:t> و </a:t>
            </a:r>
            <a:r>
              <a:rPr lang="en-US"/>
              <a:t>M</a:t>
            </a:r>
            <a:r>
              <a:rPr lang="en-US" baseline="-25000"/>
              <a:t>2</a:t>
            </a:r>
            <a:r>
              <a:rPr lang="ar-IQ"/>
              <a:t> في الحليب المنتج و إنتاج الحليب المجفف يؤدي الى زيادة مستوى تركيز سم الأفلا </a:t>
            </a:r>
            <a:r>
              <a:rPr lang="en-US"/>
              <a:t>M</a:t>
            </a:r>
            <a:r>
              <a:rPr lang="en-US" baseline="-25000"/>
              <a:t>1</a:t>
            </a:r>
            <a:r>
              <a:rPr lang="ar-IQ"/>
              <a:t> و </a:t>
            </a:r>
            <a:r>
              <a:rPr lang="en-US"/>
              <a:t>M</a:t>
            </a:r>
            <a:r>
              <a:rPr lang="en-US" baseline="-25000"/>
              <a:t>2</a:t>
            </a:r>
            <a:r>
              <a:rPr lang="ar-IQ"/>
              <a:t> الى ثمانية أضعاف في الحليب الطازج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4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55343"/>
            <a:ext cx="9601196" cy="49205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ar-IQ" b="1" dirty="0"/>
              <a:t>سموم الفيوزاريوم</a:t>
            </a:r>
            <a:endParaRPr lang="en-US" dirty="0"/>
          </a:p>
          <a:p>
            <a:r>
              <a:rPr lang="ar-IQ" dirty="0"/>
              <a:t>    ينتج مجموعتان من السموم الزيرالينون </a:t>
            </a:r>
            <a:r>
              <a:rPr lang="en-US" dirty="0" err="1"/>
              <a:t>Zearalenone</a:t>
            </a:r>
            <a:r>
              <a:rPr lang="ar-IQ" dirty="0"/>
              <a:t> و الترايكوثيسين </a:t>
            </a:r>
            <a:r>
              <a:rPr lang="en-US" dirty="0" err="1"/>
              <a:t>Trichothecene</a:t>
            </a:r>
            <a:r>
              <a:rPr lang="ar-IQ" dirty="0"/>
              <a:t> في الذرة المتعفنة و يعرف الأول بالسم الفطري </a:t>
            </a:r>
            <a:r>
              <a:rPr lang="en-US" dirty="0"/>
              <a:t>F2</a:t>
            </a:r>
            <a:r>
              <a:rPr lang="ar-IQ" dirty="0"/>
              <a:t> , ينتج من قبل </a:t>
            </a:r>
            <a:r>
              <a:rPr lang="en-US" i="1" dirty="0" err="1"/>
              <a:t>Fusarium</a:t>
            </a:r>
            <a:r>
              <a:rPr lang="en-US" i="1" dirty="0"/>
              <a:t> </a:t>
            </a:r>
            <a:r>
              <a:rPr lang="en-US" i="1" dirty="0" err="1"/>
              <a:t>roseum</a:t>
            </a:r>
            <a:r>
              <a:rPr lang="ar-IQ" dirty="0"/>
              <a:t> و </a:t>
            </a:r>
            <a:r>
              <a:rPr lang="en-US" i="1" dirty="0"/>
              <a:t>F. </a:t>
            </a:r>
            <a:r>
              <a:rPr lang="en-US" i="1" dirty="0" err="1"/>
              <a:t>moniliform</a:t>
            </a:r>
            <a:r>
              <a:rPr lang="ar-IQ" dirty="0"/>
              <a:t> .</a:t>
            </a:r>
            <a:endParaRPr lang="en-US" dirty="0"/>
          </a:p>
          <a:p>
            <a:pPr lvl="0"/>
            <a:r>
              <a:rPr lang="ar-IQ" b="1" dirty="0"/>
              <a:t>سموم الرز المصفر </a:t>
            </a:r>
            <a:endParaRPr lang="en-US" dirty="0"/>
          </a:p>
          <a:p>
            <a:r>
              <a:rPr lang="ar-IQ" dirty="0"/>
              <a:t>أهمها الستريوفردين </a:t>
            </a:r>
            <a:r>
              <a:rPr lang="en-US" dirty="0" err="1"/>
              <a:t>Citiroviridin</a:t>
            </a:r>
            <a:r>
              <a:rPr lang="ar-IQ" dirty="0"/>
              <a:t> و السترنين </a:t>
            </a:r>
            <a:r>
              <a:rPr lang="en-US" dirty="0" err="1"/>
              <a:t>Citrinin</a:t>
            </a:r>
            <a:r>
              <a:rPr lang="ar-IQ" dirty="0"/>
              <a:t> , ينتج من قبل الفطر </a:t>
            </a:r>
            <a:r>
              <a:rPr lang="en-US" i="1" dirty="0" err="1"/>
              <a:t>Penicillium</a:t>
            </a:r>
            <a:r>
              <a:rPr lang="ar-IQ" dirty="0"/>
              <a:t> , تنمو في الرز و الشعير و الذرة و السمك المجفف و تسبب إضطرابات للجهاز العصبي و جهاز الدوران .</a:t>
            </a:r>
            <a:endParaRPr lang="en-US" dirty="0"/>
          </a:p>
          <a:p>
            <a:pPr lvl="0"/>
            <a:r>
              <a:rPr lang="ar-IQ" b="1" dirty="0"/>
              <a:t>حامض البنسليك</a:t>
            </a:r>
            <a:endParaRPr lang="en-US" dirty="0"/>
          </a:p>
          <a:p>
            <a:r>
              <a:rPr lang="ar-IQ" dirty="0"/>
              <a:t>مادة مولدة للسرطان تنتج من قبل أنواع </a:t>
            </a:r>
            <a:r>
              <a:rPr lang="en-US" i="1" dirty="0" err="1"/>
              <a:t>Penicillium</a:t>
            </a:r>
            <a:r>
              <a:rPr lang="ar-IQ" dirty="0"/>
              <a:t> و </a:t>
            </a:r>
            <a:r>
              <a:rPr lang="en-US" i="1" dirty="0" err="1"/>
              <a:t>Aspergillus</a:t>
            </a:r>
            <a:r>
              <a:rPr lang="ar-IQ" dirty="0"/>
              <a:t> في حبوب المحاصيل النجيلية و الأعلاف المختلفة .</a:t>
            </a:r>
            <a:endParaRPr lang="en-US" dirty="0"/>
          </a:p>
          <a:p>
            <a:pPr lvl="0"/>
            <a:r>
              <a:rPr lang="ar-IQ" b="1" dirty="0"/>
              <a:t>الباتيولين </a:t>
            </a:r>
            <a:r>
              <a:rPr lang="en-US" b="1" dirty="0" err="1"/>
              <a:t>Patulin</a:t>
            </a:r>
            <a:endParaRPr lang="en-US" dirty="0"/>
          </a:p>
          <a:p>
            <a:r>
              <a:rPr lang="ar-IQ" dirty="0"/>
              <a:t>مادة مولدة للسرطان أيضا" ينتج من قبل الفطر </a:t>
            </a:r>
            <a:r>
              <a:rPr lang="en-US" i="1" dirty="0" err="1"/>
              <a:t>Penicillium</a:t>
            </a:r>
            <a:r>
              <a:rPr lang="ar-IQ" dirty="0"/>
              <a:t> و </a:t>
            </a:r>
            <a:r>
              <a:rPr lang="en-US" i="1" dirty="0" err="1"/>
              <a:t>Aspergillus</a:t>
            </a:r>
            <a:r>
              <a:rPr lang="ar-IQ" dirty="0"/>
              <a:t> و الباتيولين سام للبكتريا . وجد في الأغذية و العصير المصنوع من ثمار مصابة بالفطر </a:t>
            </a:r>
            <a:r>
              <a:rPr lang="en-US" i="1" dirty="0" err="1"/>
              <a:t>Penicillium</a:t>
            </a:r>
            <a:r>
              <a:rPr lang="ar-IQ" dirty="0"/>
              <a:t> و في الخبز و المعجنات و معظم منتجات التفاح التجارية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9545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09684"/>
            <a:ext cx="9601196" cy="5166184"/>
          </a:xfrm>
        </p:spPr>
        <p:txBody>
          <a:bodyPr>
            <a:normAutofit lnSpcReduction="10000"/>
          </a:bodyPr>
          <a:lstStyle/>
          <a:p>
            <a:r>
              <a:rPr lang="ar-IQ" b="1"/>
              <a:t>الوقاية من السموم الفطرية </a:t>
            </a:r>
            <a:endParaRPr lang="en-US"/>
          </a:p>
          <a:p>
            <a:pPr lvl="0"/>
            <a:r>
              <a:rPr lang="ar-IQ"/>
              <a:t>قيام دوائر الرقابة و السيطرة النوعية بفحص سلامة المواد الغذائية المنتجة محليا او المستوردة من التلوث بالسموم الفطرية.</a:t>
            </a:r>
            <a:endParaRPr lang="en-US"/>
          </a:p>
          <a:p>
            <a:pPr lvl="0"/>
            <a:r>
              <a:rPr lang="ar-SA"/>
              <a:t>شراء كميات قليلة من الأغذية القابلة للفساد والتأكد من أنها ذات جوده عالية ومنتجة حديثا قبل الشراء</a:t>
            </a:r>
            <a:r>
              <a:rPr lang="en-US"/>
              <a:t> .</a:t>
            </a:r>
          </a:p>
          <a:p>
            <a:pPr lvl="0"/>
            <a:r>
              <a:rPr lang="ar-SA"/>
              <a:t>تخزن هـذه المواد في أماكن جافة وباردة والحرص عل</a:t>
            </a:r>
            <a:r>
              <a:rPr lang="ar-IQ"/>
              <a:t>ى</a:t>
            </a:r>
            <a:r>
              <a:rPr lang="ar-SA"/>
              <a:t> عدم تعـرضها للرطـوبة </a:t>
            </a:r>
            <a:r>
              <a:rPr lang="en-US"/>
              <a:t>.</a:t>
            </a:r>
          </a:p>
          <a:p>
            <a:pPr lvl="0"/>
            <a:r>
              <a:rPr lang="ar-SA"/>
              <a:t>عدم شم الأغذية المصابة بالفطريات لأنها يمكن أن تسبب مشاكل في الجهاز التنفسي</a:t>
            </a:r>
            <a:r>
              <a:rPr lang="en-US"/>
              <a:t>.</a:t>
            </a:r>
          </a:p>
          <a:p>
            <a:pPr lvl="0"/>
            <a:r>
              <a:rPr lang="ar-IQ"/>
              <a:t>تعريض الاغذية المشكوك بتلوثها بالافلاتوكسين لأشعة المايكروويف إذ يؤدي الى تحطيم حوالي 90% من السم وتحوله الى اقل سميه.</a:t>
            </a:r>
            <a:endParaRPr lang="en-US"/>
          </a:p>
          <a:p>
            <a:pPr lvl="0"/>
            <a:r>
              <a:rPr lang="ar-SA"/>
              <a:t>إذا لوحظ نمو الفطريات علي غذاء يتم التخلص منه مباشرة . أي لا تحاول قطع</a:t>
            </a:r>
            <a:r>
              <a:rPr lang="en-US"/>
              <a:t>  </a:t>
            </a:r>
            <a:r>
              <a:rPr lang="ar-SA"/>
              <a:t>الأجزاء السليمة من الغذاء المصاب بالفطر واستخدامها بالتخلص منه بالكامل </a:t>
            </a:r>
            <a:r>
              <a:rPr lang="ar-IQ"/>
              <a:t>.</a:t>
            </a:r>
            <a:endParaRPr lang="en-US"/>
          </a:p>
          <a:p>
            <a:pPr lvl="0"/>
            <a:r>
              <a:rPr lang="ar-IQ"/>
              <a:t>عدم تناول العراهين البرية إلا من خلال عرضها على خبير متخصص في العراهين.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3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755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آفات خزن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آفات خزن عملي</dc:title>
  <dc:creator>City Centre</dc:creator>
  <cp:lastModifiedBy>City Centre</cp:lastModifiedBy>
  <cp:revision>6</cp:revision>
  <dcterms:created xsi:type="dcterms:W3CDTF">2018-03-09T12:53:50Z</dcterms:created>
  <dcterms:modified xsi:type="dcterms:W3CDTF">2018-03-09T12:57:05Z</dcterms:modified>
</cp:coreProperties>
</file>